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0dda2512e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0dda2512e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0dda2512e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0dda2512e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0dda2512e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0dda2512e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0dda2512e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0dda2512e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0dda2512e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0dda2512e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0e4f41f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0e4f41f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0e4f41f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0e4f41f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0e4f41f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0e4f41f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0e4f41f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20e4f41f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0dda2512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0dda2512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d47b6325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d47b6325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d47b6325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d47b6325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d47b6325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d47b6325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d47b6325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d47b6325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0dda2512e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20dda2512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0dda2512e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0dda2512e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0dda2512e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20dda2512e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db3a614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db3a614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500">
                <a:solidFill>
                  <a:srgbClr val="595959"/>
                </a:solidFill>
                <a:latin typeface="Lato"/>
                <a:ea typeface="Lato"/>
                <a:cs typeface="Lato"/>
                <a:sym typeface="Lato"/>
              </a:rPr>
              <a:t>Chicago experiences a significant number of crashes annually, with nearly 50,000 incidents on average, highlighting the need for increased awareness and caution while driving. This project analyzes the Chicago crashes dataset to uncover patterns and trends, such as high-risk areas, times, or contributing factors, offering valuable insights to the public and city planners.</a:t>
            </a:r>
            <a:endParaRPr sz="15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GB" sz="1500">
                <a:solidFill>
                  <a:srgbClr val="595959"/>
                </a:solidFill>
                <a:latin typeface="Lato"/>
                <a:ea typeface="Lato"/>
                <a:cs typeface="Lato"/>
                <a:sym typeface="Lato"/>
              </a:rPr>
              <a:t>Additionally, we applied machine learning techniques to predict crash likelihood under different conditions, showcasing how business intelligence can transform raw data into actionable knowledge. The findings aim to inform safer driving practices and support data-driven decisions for urban safety improvements.</a:t>
            </a:r>
            <a:endParaRPr sz="15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0dda2512e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0dda2512e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0dda2512e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0dda2512e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0dda2512e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0dda2512e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db3a61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db3a61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20dda2512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20dda2512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0dda251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0dda251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0dda2512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0dda2512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0dda2512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0dda2512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0dda2512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0dda2512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3" name="Shape 43"/>
        <p:cNvGrpSpPr/>
        <p:nvPr/>
      </p:nvGrpSpPr>
      <p:grpSpPr>
        <a:xfrm>
          <a:off x="0" y="0"/>
          <a:ext cx="0" cy="0"/>
          <a:chOff x="0" y="0"/>
          <a:chExt cx="0" cy="0"/>
        </a:xfrm>
      </p:grpSpPr>
      <p:grpSp>
        <p:nvGrpSpPr>
          <p:cNvPr id="44" name="Google Shape;44;p11"/>
          <p:cNvGrpSpPr/>
          <p:nvPr/>
        </p:nvGrpSpPr>
        <p:grpSpPr>
          <a:xfrm>
            <a:off x="830392" y="4169130"/>
            <a:ext cx="745763" cy="45826"/>
            <a:chOff x="4580561" y="2589004"/>
            <a:chExt cx="1064464" cy="25200"/>
          </a:xfrm>
        </p:grpSpPr>
        <p:sp>
          <p:nvSpPr>
            <p:cNvPr id="45" name="Google Shape;4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2" name="Google Shape;52;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3" name="Google Shape;53;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57" name="Google Shape;5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830392" y="4169130"/>
            <a:ext cx="745763" cy="45826"/>
            <a:chOff x="4580561" y="2589004"/>
            <a:chExt cx="1064464" cy="25200"/>
          </a:xfrm>
        </p:grpSpPr>
        <p:sp>
          <p:nvSpPr>
            <p:cNvPr id="60" name="Google Shape;6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63" name="Google Shape;63;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64" name="Google Shape;6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69" name="Google Shape;6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3" name="Shape 13"/>
        <p:cNvGrpSpPr/>
        <p:nvPr/>
      </p:nvGrpSpPr>
      <p:grpSpPr>
        <a:xfrm>
          <a:off x="0" y="0"/>
          <a:ext cx="0" cy="0"/>
          <a:chOff x="0" y="0"/>
          <a:chExt cx="0" cy="0"/>
        </a:xfrm>
      </p:grpSpPr>
      <p:pic>
        <p:nvPicPr>
          <p:cNvPr descr="shutterstock_429987889_edited.jpg" id="14" name="Google Shape;14;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5" name="Google Shape;1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 name="Google Shape;2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 name="Google Shape;23;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 name="Google Shape;24;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25" name="Shape 25"/>
        <p:cNvGrpSpPr/>
        <p:nvPr/>
      </p:nvGrpSpPr>
      <p:grpSpPr>
        <a:xfrm>
          <a:off x="0" y="0"/>
          <a:ext cx="0" cy="0"/>
          <a:chOff x="0" y="0"/>
          <a:chExt cx="0" cy="0"/>
        </a:xfrm>
      </p:grpSpPr>
      <p:sp>
        <p:nvSpPr>
          <p:cNvPr id="26" name="Google Shape;2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28" name="Shape 28"/>
        <p:cNvGrpSpPr/>
        <p:nvPr/>
      </p:nvGrpSpPr>
      <p:grpSpPr>
        <a:xfrm>
          <a:off x="0" y="0"/>
          <a:ext cx="0" cy="0"/>
          <a:chOff x="0" y="0"/>
          <a:chExt cx="0" cy="0"/>
        </a:xfrm>
      </p:grpSpPr>
      <p:sp>
        <p:nvSpPr>
          <p:cNvPr id="29" name="Google Shape;29;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3" name="Google Shape;33;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4" name="Google Shape;34;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5" name="Google Shape;3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8" name="Google Shape;38;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ph type="ctrTitle"/>
          </p:nvPr>
        </p:nvSpPr>
        <p:spPr>
          <a:xfrm>
            <a:off x="729450" y="1322450"/>
            <a:ext cx="6119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CHICAGO Traffic Accidents Analysis</a:t>
            </a:r>
            <a:endParaRPr>
              <a:solidFill>
                <a:schemeClr val="lt1"/>
              </a:solidFill>
            </a:endParaRPr>
          </a:p>
        </p:txBody>
      </p:sp>
      <p:sp>
        <p:nvSpPr>
          <p:cNvPr id="78" name="Google Shape;78;p18"/>
          <p:cNvSpPr txBox="1"/>
          <p:nvPr>
            <p:ph idx="1" type="subTitle"/>
          </p:nvPr>
        </p:nvSpPr>
        <p:spPr>
          <a:xfrm>
            <a:off x="729438" y="31480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lt1"/>
                </a:solidFill>
              </a:rPr>
              <a:t>Period 2019-2024</a:t>
            </a:r>
            <a:endParaRPr b="1" sz="1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lt1"/>
                </a:solidFill>
              </a:rPr>
              <a:t>High-risk areas for Crashes</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483525" y="1077275"/>
            <a:ext cx="5435424" cy="3735725"/>
          </a:xfrm>
          <a:prstGeom prst="rect">
            <a:avLst/>
          </a:prstGeom>
          <a:noFill/>
          <a:ln>
            <a:noFill/>
          </a:ln>
        </p:spPr>
      </p:pic>
      <p:sp>
        <p:nvSpPr>
          <p:cNvPr id="153" name="Google Shape;153;p28"/>
          <p:cNvSpPr txBox="1"/>
          <p:nvPr>
            <p:ph type="title"/>
          </p:nvPr>
        </p:nvSpPr>
        <p:spPr>
          <a:xfrm>
            <a:off x="164650" y="216450"/>
            <a:ext cx="47094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High-risk areas</a:t>
            </a:r>
            <a:endParaRPr>
              <a:solidFill>
                <a:srgbClr val="000000"/>
              </a:solidFill>
            </a:endParaRPr>
          </a:p>
        </p:txBody>
      </p:sp>
      <p:sp>
        <p:nvSpPr>
          <p:cNvPr id="154" name="Google Shape;154;p28"/>
          <p:cNvSpPr txBox="1"/>
          <p:nvPr>
            <p:ph idx="1" type="body"/>
          </p:nvPr>
        </p:nvSpPr>
        <p:spPr>
          <a:xfrm>
            <a:off x="6134900" y="894000"/>
            <a:ext cx="2915100" cy="3649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Highest crashes in downtown Chicago</a:t>
            </a:r>
            <a:endParaRPr sz="1500"/>
          </a:p>
          <a:p>
            <a:pPr indent="-323850" lvl="0" marL="457200" rtl="0" algn="l">
              <a:spcBef>
                <a:spcPts val="0"/>
              </a:spcBef>
              <a:spcAft>
                <a:spcPts val="0"/>
              </a:spcAft>
              <a:buSzPts val="1500"/>
              <a:buChar char="●"/>
            </a:pPr>
            <a:r>
              <a:rPr b="1" lang="en-GB" sz="1500"/>
              <a:t>Hypothesized reasons:</a:t>
            </a:r>
            <a:endParaRPr b="1" sz="1500"/>
          </a:p>
          <a:p>
            <a:pPr indent="-323850" lvl="1" marL="914400" rtl="0" algn="l">
              <a:spcBef>
                <a:spcPts val="0"/>
              </a:spcBef>
              <a:spcAft>
                <a:spcPts val="0"/>
              </a:spcAft>
              <a:buSzPts val="1500"/>
              <a:buChar char="○"/>
            </a:pPr>
            <a:r>
              <a:rPr b="1" lang="en-GB" sz="1500"/>
              <a:t>High traffic</a:t>
            </a:r>
            <a:endParaRPr b="1" sz="1500"/>
          </a:p>
          <a:p>
            <a:pPr indent="-323850" lvl="1" marL="914400" rtl="0" algn="l">
              <a:spcBef>
                <a:spcPts val="0"/>
              </a:spcBef>
              <a:spcAft>
                <a:spcPts val="0"/>
              </a:spcAft>
              <a:buSzPts val="1500"/>
              <a:buChar char="○"/>
            </a:pPr>
            <a:r>
              <a:rPr b="1" lang="en-GB" sz="1500"/>
              <a:t>High pedestrian density</a:t>
            </a:r>
            <a:endParaRPr b="1"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9"/>
          <p:cNvPicPr preferRelativeResize="0"/>
          <p:nvPr/>
        </p:nvPicPr>
        <p:blipFill>
          <a:blip r:embed="rId3">
            <a:alphaModFix/>
          </a:blip>
          <a:stretch>
            <a:fillRect/>
          </a:stretch>
        </p:blipFill>
        <p:spPr>
          <a:xfrm>
            <a:off x="0" y="247800"/>
            <a:ext cx="9144003" cy="4647901"/>
          </a:xfrm>
          <a:prstGeom prst="rect">
            <a:avLst/>
          </a:prstGeom>
          <a:noFill/>
          <a:ln>
            <a:noFill/>
          </a:ln>
        </p:spPr>
      </p:pic>
      <p:sp>
        <p:nvSpPr>
          <p:cNvPr id="160" name="Google Shape;160;p29"/>
          <p:cNvSpPr/>
          <p:nvPr/>
        </p:nvSpPr>
        <p:spPr>
          <a:xfrm>
            <a:off x="5110975" y="2008950"/>
            <a:ext cx="239100" cy="23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216050" y="0"/>
            <a:ext cx="871188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3">
            <a:alphaModFix/>
          </a:blip>
          <a:stretch>
            <a:fillRect/>
          </a:stretch>
        </p:blipFill>
        <p:spPr>
          <a:xfrm>
            <a:off x="164650" y="1198075"/>
            <a:ext cx="6451650" cy="3557700"/>
          </a:xfrm>
          <a:prstGeom prst="rect">
            <a:avLst/>
          </a:prstGeom>
          <a:noFill/>
          <a:ln>
            <a:noFill/>
          </a:ln>
        </p:spPr>
      </p:pic>
      <p:sp>
        <p:nvSpPr>
          <p:cNvPr id="171" name="Google Shape;171;p31"/>
          <p:cNvSpPr txBox="1"/>
          <p:nvPr>
            <p:ph type="title"/>
          </p:nvPr>
        </p:nvSpPr>
        <p:spPr>
          <a:xfrm>
            <a:off x="164650" y="216450"/>
            <a:ext cx="4709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Streets with Most Crashes</a:t>
            </a:r>
            <a:endParaRPr>
              <a:solidFill>
                <a:srgbClr val="000000"/>
              </a:solidFill>
            </a:endParaRPr>
          </a:p>
        </p:txBody>
      </p:sp>
      <p:sp>
        <p:nvSpPr>
          <p:cNvPr id="172" name="Google Shape;172;p31"/>
          <p:cNvSpPr txBox="1"/>
          <p:nvPr>
            <p:ph idx="1" type="body"/>
          </p:nvPr>
        </p:nvSpPr>
        <p:spPr>
          <a:xfrm>
            <a:off x="6441625" y="894000"/>
            <a:ext cx="2608500" cy="1226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Highest crashes on Western Avenue and Pulaski Rd</a:t>
            </a:r>
            <a:endParaRPr sz="1500"/>
          </a:p>
          <a:p>
            <a:pPr indent="-323850" lvl="0" marL="457200" rtl="0" algn="l">
              <a:spcBef>
                <a:spcPts val="0"/>
              </a:spcBef>
              <a:spcAft>
                <a:spcPts val="0"/>
              </a:spcAft>
              <a:buSzPts val="1500"/>
              <a:buChar char="●"/>
            </a:pPr>
            <a:r>
              <a:rPr b="1" lang="en-GB" sz="1500"/>
              <a:t>Hypothesized reasons:</a:t>
            </a:r>
            <a:endParaRPr b="1" sz="1500"/>
          </a:p>
          <a:p>
            <a:pPr indent="-323850" lvl="1" marL="914400" rtl="0" algn="l">
              <a:spcBef>
                <a:spcPts val="0"/>
              </a:spcBef>
              <a:spcAft>
                <a:spcPts val="0"/>
              </a:spcAft>
              <a:buSzPts val="1500"/>
              <a:buChar char="○"/>
            </a:pPr>
            <a:r>
              <a:rPr b="1" lang="en-GB" sz="1500"/>
              <a:t>Road Length</a:t>
            </a:r>
            <a:endParaRPr b="1" sz="1500"/>
          </a:p>
          <a:p>
            <a:pPr indent="-323850" lvl="1" marL="914400" rtl="0" algn="l">
              <a:spcBef>
                <a:spcPts val="0"/>
              </a:spcBef>
              <a:spcAft>
                <a:spcPts val="0"/>
              </a:spcAft>
              <a:buSzPts val="1500"/>
              <a:buChar char="○"/>
            </a:pPr>
            <a:r>
              <a:rPr b="1" lang="en-GB" sz="1500"/>
              <a:t>Traffic Volume</a:t>
            </a:r>
            <a:endParaRPr b="1" sz="1500"/>
          </a:p>
          <a:p>
            <a:pPr indent="0" lvl="0" marL="457200" rtl="0" algn="l">
              <a:spcBef>
                <a:spcPts val="1600"/>
              </a:spcBef>
              <a:spcAft>
                <a:spcPts val="1600"/>
              </a:spcAft>
              <a:buNone/>
            </a:pPr>
            <a:r>
              <a:t/>
            </a:r>
            <a:endParaRPr b="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sp>
        <p:nvSpPr>
          <p:cNvPr id="177" name="Google Shape;177;p32"/>
          <p:cNvSpPr txBox="1"/>
          <p:nvPr>
            <p:ph type="title"/>
          </p:nvPr>
        </p:nvSpPr>
        <p:spPr>
          <a:xfrm>
            <a:off x="402275" y="217812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Peak Time Crash</a:t>
            </a:r>
            <a:endParaRPr sz="4800">
              <a:solidFill>
                <a:schemeClr val="lt1"/>
              </a:solidFill>
            </a:endParaRPr>
          </a:p>
          <a:p>
            <a:pPr indent="0" lvl="0" marL="0" rtl="0" algn="l">
              <a:spcBef>
                <a:spcPts val="1600"/>
              </a:spcBef>
              <a:spcAft>
                <a:spcPts val="1600"/>
              </a:spcAft>
              <a:buNone/>
            </a:pPr>
            <a:r>
              <a:rPr lang="en-GB" sz="4800">
                <a:solidFill>
                  <a:schemeClr val="lt1"/>
                </a:solidFill>
              </a:rPr>
              <a:t>Break Down </a:t>
            </a:r>
            <a:endParaRPr sz="4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0" y="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Crash Counts By Day Of Week</a:t>
            </a:r>
            <a:endParaRPr/>
          </a:p>
        </p:txBody>
      </p:sp>
      <p:sp>
        <p:nvSpPr>
          <p:cNvPr id="183" name="Google Shape;183;p33"/>
          <p:cNvSpPr txBox="1"/>
          <p:nvPr>
            <p:ph idx="1" type="body"/>
          </p:nvPr>
        </p:nvSpPr>
        <p:spPr>
          <a:xfrm>
            <a:off x="0" y="974250"/>
            <a:ext cx="3453300" cy="41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Monday to Thursday (Days 1-4):</a:t>
            </a:r>
            <a:br>
              <a:rPr b="1" lang="en-GB" sz="1100">
                <a:solidFill>
                  <a:srgbClr val="000000"/>
                </a:solidFill>
                <a:latin typeface="Arial"/>
                <a:ea typeface="Arial"/>
                <a:cs typeface="Arial"/>
                <a:sym typeface="Arial"/>
              </a:rPr>
            </a:br>
            <a:r>
              <a:rPr lang="en-GB" sz="1100">
                <a:solidFill>
                  <a:srgbClr val="000000"/>
                </a:solidFill>
                <a:latin typeface="Arial"/>
                <a:ea typeface="Arial"/>
                <a:cs typeface="Arial"/>
                <a:sym typeface="Arial"/>
              </a:rPr>
              <a:t>Gradual increase in crashes. Weekday commuting patterns and increased traffic volume.</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Friday (Day 5):</a:t>
            </a:r>
            <a:br>
              <a:rPr b="1" lang="en-GB" sz="1100">
                <a:solidFill>
                  <a:srgbClr val="000000"/>
                </a:solidFill>
                <a:latin typeface="Arial"/>
                <a:ea typeface="Arial"/>
                <a:cs typeface="Arial"/>
                <a:sym typeface="Arial"/>
              </a:rPr>
            </a:br>
            <a:r>
              <a:rPr b="1" lang="en-GB" sz="1100">
                <a:solidFill>
                  <a:srgbClr val="000000"/>
                </a:solidFill>
                <a:latin typeface="Arial"/>
                <a:ea typeface="Arial"/>
                <a:cs typeface="Arial"/>
                <a:sym typeface="Arial"/>
              </a:rPr>
              <a:t>Highest Crash count</a:t>
            </a:r>
            <a:r>
              <a:rPr lang="en-GB" sz="1100">
                <a:solidFill>
                  <a:srgbClr val="000000"/>
                </a:solidFill>
                <a:latin typeface="Arial"/>
                <a:ea typeface="Arial"/>
                <a:cs typeface="Arial"/>
                <a:sym typeface="Arial"/>
              </a:rPr>
              <a:t> </a:t>
            </a:r>
            <a:r>
              <a:rPr b="1" lang="en-GB" sz="1100">
                <a:solidFill>
                  <a:srgbClr val="000000"/>
                </a:solidFill>
                <a:latin typeface="Arial"/>
                <a:ea typeface="Arial"/>
                <a:cs typeface="Arial"/>
                <a:sym typeface="Arial"/>
              </a:rPr>
              <a:t>for weekdays</a:t>
            </a:r>
            <a:r>
              <a:rPr lang="en-GB" sz="1100">
                <a:solidFill>
                  <a:srgbClr val="000000"/>
                </a:solidFill>
                <a:latin typeface="Arial"/>
                <a:ea typeface="Arial"/>
                <a:cs typeface="Arial"/>
                <a:sym typeface="Arial"/>
              </a:rPr>
              <a:t>, influenced by end-of-week fatigue, increased traffic, and evening social activities.</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Weekend(Day 6 and 7):</a:t>
            </a:r>
            <a:br>
              <a:rPr b="1" lang="en-GB" sz="1100">
                <a:solidFill>
                  <a:srgbClr val="000000"/>
                </a:solidFill>
                <a:latin typeface="Arial"/>
                <a:ea typeface="Arial"/>
                <a:cs typeface="Arial"/>
                <a:sym typeface="Arial"/>
              </a:rPr>
            </a:br>
            <a:r>
              <a:rPr b="1" lang="en-GB" sz="1100">
                <a:solidFill>
                  <a:srgbClr val="000000"/>
                </a:solidFill>
                <a:latin typeface="Arial"/>
                <a:ea typeface="Arial"/>
                <a:cs typeface="Arial"/>
                <a:sym typeface="Arial"/>
              </a:rPr>
              <a:t>Highest crash count</a:t>
            </a:r>
            <a:r>
              <a:rPr lang="en-GB" sz="1100">
                <a:solidFill>
                  <a:srgbClr val="000000"/>
                </a:solidFill>
                <a:latin typeface="Arial"/>
                <a:ea typeface="Arial"/>
                <a:cs typeface="Arial"/>
                <a:sym typeface="Arial"/>
              </a:rPr>
              <a:t>, driven by leisure travel, late-night activities, and more vehicles on the road.</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b="1"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184" name="Google Shape;184;p33"/>
          <p:cNvPicPr preferRelativeResize="0"/>
          <p:nvPr/>
        </p:nvPicPr>
        <p:blipFill>
          <a:blip r:embed="rId3">
            <a:alphaModFix/>
          </a:blip>
          <a:stretch>
            <a:fillRect/>
          </a:stretch>
        </p:blipFill>
        <p:spPr>
          <a:xfrm>
            <a:off x="3605700" y="152400"/>
            <a:ext cx="5538301" cy="499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0" y="0"/>
            <a:ext cx="39744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Traffic Crashes By Hour of Day</a:t>
            </a:r>
            <a:r>
              <a:rPr lang="en-GB">
                <a:solidFill>
                  <a:srgbClr val="000000"/>
                </a:solidFill>
                <a:latin typeface="Arial"/>
                <a:ea typeface="Arial"/>
                <a:cs typeface="Arial"/>
                <a:sym typeface="Arial"/>
              </a:rPr>
              <a:t>(0:00 to 23:00)</a:t>
            </a:r>
            <a:endParaRPr sz="4200">
              <a:latin typeface="Arial"/>
              <a:ea typeface="Arial"/>
              <a:cs typeface="Arial"/>
              <a:sym typeface="Arial"/>
            </a:endParaRPr>
          </a:p>
        </p:txBody>
      </p:sp>
      <p:sp>
        <p:nvSpPr>
          <p:cNvPr id="190" name="Google Shape;190;p34"/>
          <p:cNvSpPr txBox="1"/>
          <p:nvPr>
            <p:ph idx="1" type="body"/>
          </p:nvPr>
        </p:nvSpPr>
        <p:spPr>
          <a:xfrm>
            <a:off x="97325" y="1298025"/>
            <a:ext cx="4150800" cy="3127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00">
                <a:solidFill>
                  <a:srgbClr val="000000"/>
                </a:solidFill>
                <a:latin typeface="Arial"/>
                <a:ea typeface="Arial"/>
                <a:cs typeface="Arial"/>
                <a:sym typeface="Arial"/>
              </a:rPr>
              <a:t>Afternoon Commute (14:00 to 17:00):</a:t>
            </a:r>
            <a:r>
              <a:rPr lang="en-GB" sz="1200">
                <a:solidFill>
                  <a:srgbClr val="000000"/>
                </a:solidFill>
                <a:latin typeface="Arial"/>
                <a:ea typeface="Arial"/>
                <a:cs typeface="Arial"/>
                <a:sym typeface="Arial"/>
              </a:rPr>
              <a:t>Crash numbers are significantly higher during this period, with the peak observed around 14:00-15:00.</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GB" sz="1200">
                <a:solidFill>
                  <a:srgbClr val="000000"/>
                </a:solidFill>
                <a:latin typeface="Arial"/>
                <a:ea typeface="Arial"/>
                <a:cs typeface="Arial"/>
                <a:sym typeface="Arial"/>
              </a:rPr>
              <a:t>Early Morning Hours (00:00 to 05:00)</a:t>
            </a:r>
            <a:r>
              <a:rPr lang="en-GB" sz="1200">
                <a:solidFill>
                  <a:srgbClr val="000000"/>
                </a:solidFill>
                <a:latin typeface="Arial"/>
                <a:ea typeface="Arial"/>
                <a:cs typeface="Arial"/>
                <a:sym typeface="Arial"/>
              </a:rPr>
              <a:t>:Reduced traffic volume and low crash count.</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GB" sz="1200">
                <a:solidFill>
                  <a:srgbClr val="000000"/>
                </a:solidFill>
                <a:latin typeface="Arial"/>
                <a:ea typeface="Arial"/>
                <a:cs typeface="Arial"/>
                <a:sym typeface="Arial"/>
              </a:rPr>
              <a:t>Morning Commute (06:00 to 09:00):</a:t>
            </a:r>
            <a:r>
              <a:rPr lang="en-GB" sz="1200">
                <a:solidFill>
                  <a:srgbClr val="000000"/>
                </a:solidFill>
                <a:latin typeface="Arial"/>
                <a:ea typeface="Arial"/>
                <a:cs typeface="Arial"/>
                <a:sym typeface="Arial"/>
              </a:rPr>
              <a:t> rise in traffic count.</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GB" sz="1200">
                <a:solidFill>
                  <a:srgbClr val="000000"/>
                </a:solidFill>
                <a:latin typeface="Arial"/>
                <a:ea typeface="Arial"/>
                <a:cs typeface="Arial"/>
                <a:sym typeface="Arial"/>
              </a:rPr>
              <a:t>Midday (10:00 to 13:00):</a:t>
            </a:r>
            <a:r>
              <a:rPr lang="en-GB" sz="1200">
                <a:solidFill>
                  <a:srgbClr val="000000"/>
                </a:solidFill>
                <a:latin typeface="Arial"/>
                <a:ea typeface="Arial"/>
                <a:cs typeface="Arial"/>
                <a:sym typeface="Arial"/>
              </a:rPr>
              <a:t>Increased overall road activity and incline in crash count</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GB" sz="1200">
                <a:solidFill>
                  <a:srgbClr val="000000"/>
                </a:solidFill>
                <a:latin typeface="Arial"/>
                <a:ea typeface="Arial"/>
                <a:cs typeface="Arial"/>
                <a:sym typeface="Arial"/>
              </a:rPr>
              <a:t>Evening and Late-Night Hours (18:00 to 23:00):</a:t>
            </a:r>
            <a:endParaRPr b="1" sz="1200">
              <a:solidFill>
                <a:srgbClr val="000000"/>
              </a:solidFill>
              <a:latin typeface="Arial"/>
              <a:ea typeface="Arial"/>
              <a:cs typeface="Arial"/>
              <a:sym typeface="Arial"/>
            </a:endParaRPr>
          </a:p>
          <a:p>
            <a:pPr indent="0" lvl="0" marL="0" rtl="0" algn="l">
              <a:spcBef>
                <a:spcPts val="0"/>
              </a:spcBef>
              <a:spcAft>
                <a:spcPts val="0"/>
              </a:spcAft>
              <a:buNone/>
            </a:pPr>
            <a:r>
              <a:rPr lang="en-GB" sz="1200">
                <a:solidFill>
                  <a:srgbClr val="000000"/>
                </a:solidFill>
                <a:latin typeface="Arial"/>
                <a:ea typeface="Arial"/>
                <a:cs typeface="Arial"/>
                <a:sym typeface="Arial"/>
              </a:rPr>
              <a:t>Crash numbers decline steadily after 17:00, likely due to decreasing road activity.</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91" name="Google Shape;191;p34"/>
          <p:cNvPicPr preferRelativeResize="0"/>
          <p:nvPr/>
        </p:nvPicPr>
        <p:blipFill>
          <a:blip r:embed="rId3">
            <a:alphaModFix/>
          </a:blip>
          <a:stretch>
            <a:fillRect/>
          </a:stretch>
        </p:blipFill>
        <p:spPr>
          <a:xfrm>
            <a:off x="4183300" y="152400"/>
            <a:ext cx="4960701" cy="50995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0" y="0"/>
            <a:ext cx="40656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Crash Counts By Month</a:t>
            </a:r>
            <a:endParaRPr>
              <a:solidFill>
                <a:srgbClr val="000000"/>
              </a:solidFill>
            </a:endParaRPr>
          </a:p>
        </p:txBody>
      </p:sp>
      <p:sp>
        <p:nvSpPr>
          <p:cNvPr id="197" name="Google Shape;197;p35"/>
          <p:cNvSpPr txBox="1"/>
          <p:nvPr>
            <p:ph idx="1" type="body"/>
          </p:nvPr>
        </p:nvSpPr>
        <p:spPr>
          <a:xfrm>
            <a:off x="36475" y="833900"/>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January to April (Months 1-4):</a:t>
            </a:r>
            <a:br>
              <a:rPr lang="en-GB" sz="1100">
                <a:solidFill>
                  <a:srgbClr val="000000"/>
                </a:solidFill>
                <a:latin typeface="Arial"/>
                <a:ea typeface="Arial"/>
                <a:cs typeface="Arial"/>
                <a:sym typeface="Arial"/>
              </a:rPr>
            </a:br>
            <a:r>
              <a:rPr lang="en-GB" sz="1100">
                <a:solidFill>
                  <a:srgbClr val="000000"/>
                </a:solidFill>
                <a:latin typeface="Arial"/>
                <a:ea typeface="Arial"/>
                <a:cs typeface="Arial"/>
                <a:sym typeface="Arial"/>
              </a:rPr>
              <a:t>Crash counts are relatively stable, with a slight dip in February. Lower traffic volume in winter months and fewer outdoor activities.</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May to August (Months 5-8):</a:t>
            </a:r>
            <a:br>
              <a:rPr lang="en-GB" sz="1100">
                <a:solidFill>
                  <a:srgbClr val="000000"/>
                </a:solidFill>
                <a:latin typeface="Arial"/>
                <a:ea typeface="Arial"/>
                <a:cs typeface="Arial"/>
                <a:sym typeface="Arial"/>
              </a:rPr>
            </a:br>
            <a:r>
              <a:rPr lang="en-GB" sz="1100">
                <a:solidFill>
                  <a:srgbClr val="000000"/>
                </a:solidFill>
                <a:latin typeface="Arial"/>
                <a:ea typeface="Arial"/>
                <a:cs typeface="Arial"/>
                <a:sym typeface="Arial"/>
              </a:rPr>
              <a:t>Crash counts steadily increase, peaking in August.Summer travel, vacation driving, and higher pedestrian/cyclist activity in warm weather.</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September to October (Months 9-10):</a:t>
            </a:r>
            <a:br>
              <a:rPr lang="en-GB" sz="1100">
                <a:solidFill>
                  <a:srgbClr val="000000"/>
                </a:solidFill>
                <a:latin typeface="Arial"/>
                <a:ea typeface="Arial"/>
                <a:cs typeface="Arial"/>
                <a:sym typeface="Arial"/>
              </a:rPr>
            </a:br>
            <a:r>
              <a:rPr lang="en-GB" sz="1100">
                <a:solidFill>
                  <a:srgbClr val="000000"/>
                </a:solidFill>
                <a:latin typeface="Arial"/>
                <a:ea typeface="Arial"/>
                <a:cs typeface="Arial"/>
                <a:sym typeface="Arial"/>
              </a:rPr>
              <a:t>The highest crash counts occur in October. School reopenings, increased commuting traffic, and shorter daylight hours starting to affect visibility.</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November to December (Months 11-12):</a:t>
            </a:r>
            <a:br>
              <a:rPr lang="en-GB" sz="1100">
                <a:solidFill>
                  <a:srgbClr val="000000"/>
                </a:solidFill>
                <a:latin typeface="Arial"/>
                <a:ea typeface="Arial"/>
                <a:cs typeface="Arial"/>
                <a:sym typeface="Arial"/>
              </a:rPr>
            </a:br>
            <a:r>
              <a:rPr lang="en-GB" sz="1100">
                <a:solidFill>
                  <a:srgbClr val="000000"/>
                </a:solidFill>
                <a:latin typeface="Arial"/>
                <a:ea typeface="Arial"/>
                <a:cs typeface="Arial"/>
                <a:sym typeface="Arial"/>
              </a:rPr>
              <a:t>Crashes decline as the year ends. Holiday travel calming traffic, weather-related caution, and less outdoor road activity</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198" name="Google Shape;198;p35"/>
          <p:cNvPicPr preferRelativeResize="0"/>
          <p:nvPr/>
        </p:nvPicPr>
        <p:blipFill>
          <a:blip r:embed="rId3">
            <a:alphaModFix/>
          </a:blip>
          <a:stretch>
            <a:fillRect/>
          </a:stretch>
        </p:blipFill>
        <p:spPr>
          <a:xfrm>
            <a:off x="3824525" y="103975"/>
            <a:ext cx="5319475" cy="4983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36"/>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300">
                <a:solidFill>
                  <a:schemeClr val="lt1"/>
                </a:solidFill>
              </a:rPr>
              <a:t>Traffic Gadgets and Road Condition Affecting Crashes</a:t>
            </a:r>
            <a:endParaRPr sz="43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 name="Shape 82"/>
        <p:cNvGrpSpPr/>
        <p:nvPr/>
      </p:nvGrpSpPr>
      <p:grpSpPr>
        <a:xfrm>
          <a:off x="0" y="0"/>
          <a:ext cx="0" cy="0"/>
          <a:chOff x="0" y="0"/>
          <a:chExt cx="0" cy="0"/>
        </a:xfrm>
      </p:grpSpPr>
      <p:sp>
        <p:nvSpPr>
          <p:cNvPr id="83" name="Google Shape;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THEMES COVERED</a:t>
            </a:r>
            <a:endParaRPr/>
          </a:p>
        </p:txBody>
      </p:sp>
      <p:sp>
        <p:nvSpPr>
          <p:cNvPr id="84" name="Google Shape;84;p19"/>
          <p:cNvSpPr txBox="1"/>
          <p:nvPr/>
        </p:nvSpPr>
        <p:spPr>
          <a:xfrm>
            <a:off x="1293852" y="2303225"/>
            <a:ext cx="1857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PROJECT OVERVIEW</a:t>
            </a:r>
            <a:endParaRPr sz="1300">
              <a:solidFill>
                <a:srgbClr val="FFFFFF"/>
              </a:solidFill>
              <a:latin typeface="Raleway"/>
              <a:ea typeface="Raleway"/>
              <a:cs typeface="Raleway"/>
              <a:sym typeface="Raleway"/>
            </a:endParaRPr>
          </a:p>
        </p:txBody>
      </p:sp>
      <p:sp>
        <p:nvSpPr>
          <p:cNvPr id="85" name="Google Shape;85;p19"/>
          <p:cNvSpPr txBox="1"/>
          <p:nvPr/>
        </p:nvSpPr>
        <p:spPr>
          <a:xfrm>
            <a:off x="1293850" y="2704925"/>
            <a:ext cx="2229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ANALYSIS STORY POINTS</a:t>
            </a:r>
            <a:endParaRPr sz="1300">
              <a:solidFill>
                <a:srgbClr val="FFFFFF"/>
              </a:solidFill>
              <a:latin typeface="Raleway"/>
              <a:ea typeface="Raleway"/>
              <a:cs typeface="Raleway"/>
              <a:sym typeface="Raleway"/>
            </a:endParaRPr>
          </a:p>
        </p:txBody>
      </p:sp>
      <p:sp>
        <p:nvSpPr>
          <p:cNvPr id="86" name="Google Shape;86;p19"/>
          <p:cNvSpPr txBox="1"/>
          <p:nvPr/>
        </p:nvSpPr>
        <p:spPr>
          <a:xfrm>
            <a:off x="1293859" y="3106625"/>
            <a:ext cx="2799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MACHINE LEARNING MODELS</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7"/>
          <p:cNvSpPr txBox="1"/>
          <p:nvPr>
            <p:ph type="title"/>
          </p:nvPr>
        </p:nvSpPr>
        <p:spPr>
          <a:xfrm>
            <a:off x="727800" y="2423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latin typeface="Arial"/>
                <a:ea typeface="Arial"/>
                <a:cs typeface="Arial"/>
                <a:sym typeface="Arial"/>
              </a:rPr>
              <a:t>Safety Devices and Their Influence on Crash Results</a:t>
            </a:r>
            <a:endParaRPr sz="3200"/>
          </a:p>
        </p:txBody>
      </p:sp>
      <p:sp>
        <p:nvSpPr>
          <p:cNvPr id="209" name="Google Shape;209;p37"/>
          <p:cNvSpPr txBox="1"/>
          <p:nvPr>
            <p:ph idx="1" type="body"/>
          </p:nvPr>
        </p:nvSpPr>
        <p:spPr>
          <a:xfrm>
            <a:off x="727800" y="777500"/>
            <a:ext cx="7688400" cy="351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rgbClr val="000000"/>
                </a:solidFill>
                <a:latin typeface="Arial"/>
                <a:ea typeface="Arial"/>
                <a:cs typeface="Arial"/>
                <a:sym typeface="Arial"/>
              </a:rPr>
              <a:t>Key Insights:</a:t>
            </a:r>
            <a:endParaRPr b="1">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b="1" lang="en-GB">
                <a:solidFill>
                  <a:srgbClr val="000000"/>
                </a:solidFill>
                <a:latin typeface="Arial"/>
                <a:ea typeface="Arial"/>
                <a:cs typeface="Arial"/>
                <a:sym typeface="Arial"/>
              </a:rPr>
              <a:t>No Controls</a:t>
            </a:r>
            <a:r>
              <a:rPr lang="en-GB">
                <a:solidFill>
                  <a:srgbClr val="000000"/>
                </a:solidFill>
                <a:latin typeface="Arial"/>
                <a:ea typeface="Arial"/>
                <a:cs typeface="Arial"/>
                <a:sym typeface="Arial"/>
              </a:rPr>
              <a:t>: Over 350K crashes occurred without any safety controls, the highest category.</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Functioning Devices</a:t>
            </a:r>
            <a:r>
              <a:rPr lang="en-GB">
                <a:solidFill>
                  <a:srgbClr val="000000"/>
                </a:solidFill>
                <a:latin typeface="Arial"/>
                <a:ea typeface="Arial"/>
                <a:cs typeface="Arial"/>
                <a:sym typeface="Arial"/>
              </a:rPr>
              <a:t>: Properly functioning devices also account for a significant number of crashes, suggesting other influencing factors.</a:t>
            </a:r>
            <a:endParaRPr>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Data Gaps</a:t>
            </a:r>
            <a:r>
              <a:rPr lang="en-GB">
                <a:solidFill>
                  <a:srgbClr val="000000"/>
                </a:solidFill>
                <a:latin typeface="Arial"/>
                <a:ea typeface="Arial"/>
                <a:cs typeface="Arial"/>
                <a:sym typeface="Arial"/>
              </a:rPr>
              <a:t>: Many crashes have unknown device conditions, highlighting the need for better reporting.</a:t>
            </a:r>
            <a:endParaRPr sz="1500"/>
          </a:p>
        </p:txBody>
      </p:sp>
      <p:pic>
        <p:nvPicPr>
          <p:cNvPr id="210" name="Google Shape;210;p37"/>
          <p:cNvPicPr preferRelativeResize="0"/>
          <p:nvPr/>
        </p:nvPicPr>
        <p:blipFill>
          <a:blip r:embed="rId3">
            <a:alphaModFix/>
          </a:blip>
          <a:stretch>
            <a:fillRect/>
          </a:stretch>
        </p:blipFill>
        <p:spPr>
          <a:xfrm>
            <a:off x="70600" y="2571745"/>
            <a:ext cx="9144003" cy="25896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260200" y="3305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Crash Incidents by Month for the Past 3 Years</a:t>
            </a:r>
            <a:endParaRPr/>
          </a:p>
        </p:txBody>
      </p:sp>
      <p:sp>
        <p:nvSpPr>
          <p:cNvPr id="216" name="Google Shape;216;p38"/>
          <p:cNvSpPr txBox="1"/>
          <p:nvPr>
            <p:ph idx="1" type="body"/>
          </p:nvPr>
        </p:nvSpPr>
        <p:spPr>
          <a:xfrm>
            <a:off x="132225" y="1342150"/>
            <a:ext cx="3699600" cy="343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Crashes show consistent seasonal pattern across years</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Highest crash counts observed in winter months</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2023 has the peak crash count at around 10,143 in May</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2024 projects lower overall crash counts compared to prior years</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GB"/>
              <a:t>Data enables identification of high-risk crash periods</a:t>
            </a:r>
            <a:endParaRPr/>
          </a:p>
        </p:txBody>
      </p:sp>
      <p:sp>
        <p:nvSpPr>
          <p:cNvPr id="217" name="Google Shape;217;p3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8"/>
          <p:cNvPicPr preferRelativeResize="0"/>
          <p:nvPr/>
        </p:nvPicPr>
        <p:blipFill rotWithShape="1">
          <a:blip r:embed="rId3">
            <a:alphaModFix/>
          </a:blip>
          <a:srcRect b="0" l="0" r="0" t="8290"/>
          <a:stretch/>
        </p:blipFill>
        <p:spPr>
          <a:xfrm>
            <a:off x="3691900" y="988125"/>
            <a:ext cx="5502474" cy="4155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727800" y="2776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Impact of Road Conditions on Traffic</a:t>
            </a:r>
            <a:endParaRPr/>
          </a:p>
        </p:txBody>
      </p:sp>
      <p:sp>
        <p:nvSpPr>
          <p:cNvPr id="224" name="Google Shape;224;p39"/>
          <p:cNvSpPr txBox="1"/>
          <p:nvPr>
            <p:ph idx="1" type="body"/>
          </p:nvPr>
        </p:nvSpPr>
        <p:spPr>
          <a:xfrm>
            <a:off x="118125" y="1793425"/>
            <a:ext cx="3057000" cy="208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Pie chart shows road condition impact on crashes</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Largest slice is "DRY" - most common crash scenario</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Other conditions include snow, ice, unknown</a:t>
            </a:r>
            <a:endParaRPr/>
          </a:p>
        </p:txBody>
      </p:sp>
      <p:sp>
        <p:nvSpPr>
          <p:cNvPr id="225" name="Google Shape;225;p3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9"/>
          <p:cNvPicPr preferRelativeResize="0"/>
          <p:nvPr/>
        </p:nvPicPr>
        <p:blipFill rotWithShape="1">
          <a:blip r:embed="rId3">
            <a:alphaModFix/>
          </a:blip>
          <a:srcRect b="0" l="0" r="0" t="1768"/>
          <a:stretch/>
        </p:blipFill>
        <p:spPr>
          <a:xfrm>
            <a:off x="3175125" y="972950"/>
            <a:ext cx="5929677" cy="3836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40"/>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lt1"/>
                </a:solidFill>
              </a:rPr>
              <a:t>Role of weather condition</a:t>
            </a:r>
            <a:endParaRPr sz="4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164650" y="216450"/>
            <a:ext cx="4709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Fatal injuries by Weather Conditions</a:t>
            </a:r>
            <a:endParaRPr/>
          </a:p>
        </p:txBody>
      </p:sp>
      <p:sp>
        <p:nvSpPr>
          <p:cNvPr id="237" name="Google Shape;237;p41"/>
          <p:cNvSpPr txBox="1"/>
          <p:nvPr>
            <p:ph idx="1" type="body"/>
          </p:nvPr>
        </p:nvSpPr>
        <p:spPr>
          <a:xfrm>
            <a:off x="6490625" y="1858725"/>
            <a:ext cx="2608500" cy="225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High Fatalities in Clear Weather</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GB" sz="1500"/>
              <a:t>Lower Fatalities in Adverse Weather Conditions</a:t>
            </a:r>
            <a:endParaRPr sz="1500"/>
          </a:p>
          <a:p>
            <a:pPr indent="0" lvl="0" marL="457200" rtl="0" algn="l">
              <a:spcBef>
                <a:spcPts val="1600"/>
              </a:spcBef>
              <a:spcAft>
                <a:spcPts val="1600"/>
              </a:spcAft>
              <a:buNone/>
            </a:pPr>
            <a:r>
              <a:t/>
            </a:r>
            <a:endParaRPr sz="1500"/>
          </a:p>
        </p:txBody>
      </p:sp>
      <p:pic>
        <p:nvPicPr>
          <p:cNvPr id="238" name="Google Shape;238;p41"/>
          <p:cNvPicPr preferRelativeResize="0"/>
          <p:nvPr/>
        </p:nvPicPr>
        <p:blipFill rotWithShape="1">
          <a:blip r:embed="rId3">
            <a:alphaModFix/>
          </a:blip>
          <a:srcRect b="0" l="0" r="0" t="6419"/>
          <a:stretch/>
        </p:blipFill>
        <p:spPr>
          <a:xfrm>
            <a:off x="213650" y="1250850"/>
            <a:ext cx="6276976" cy="34657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276350" y="375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Number of crashes due to weather </a:t>
            </a:r>
            <a:endParaRPr sz="800"/>
          </a:p>
        </p:txBody>
      </p:sp>
      <p:pic>
        <p:nvPicPr>
          <p:cNvPr id="244" name="Google Shape;244;p42"/>
          <p:cNvPicPr preferRelativeResize="0"/>
          <p:nvPr/>
        </p:nvPicPr>
        <p:blipFill>
          <a:blip r:embed="rId3">
            <a:alphaModFix/>
          </a:blip>
          <a:stretch>
            <a:fillRect/>
          </a:stretch>
        </p:blipFill>
        <p:spPr>
          <a:xfrm>
            <a:off x="152400" y="1038800"/>
            <a:ext cx="8839199" cy="2231000"/>
          </a:xfrm>
          <a:prstGeom prst="rect">
            <a:avLst/>
          </a:prstGeom>
          <a:noFill/>
          <a:ln>
            <a:noFill/>
          </a:ln>
        </p:spPr>
      </p:pic>
      <p:sp>
        <p:nvSpPr>
          <p:cNvPr id="245" name="Google Shape;245;p42"/>
          <p:cNvSpPr txBox="1"/>
          <p:nvPr>
            <p:ph idx="4294967295" type="body"/>
          </p:nvPr>
        </p:nvSpPr>
        <p:spPr>
          <a:xfrm>
            <a:off x="208200" y="3478000"/>
            <a:ext cx="8266500" cy="906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t>The largest share of crashes occurs during clear weather conditions. Overspeeding and ignoring stop signs dominate as primary causes</a:t>
            </a:r>
            <a:endParaRPr sz="1500"/>
          </a:p>
          <a:p>
            <a:pPr indent="-323850" lvl="0" marL="457200" rtl="0" algn="l">
              <a:lnSpc>
                <a:spcPct val="115000"/>
              </a:lnSpc>
              <a:spcBef>
                <a:spcPts val="1000"/>
              </a:spcBef>
              <a:spcAft>
                <a:spcPts val="1000"/>
              </a:spcAft>
              <a:buSzPts val="1500"/>
              <a:buChar char="●"/>
            </a:pPr>
            <a:r>
              <a:rPr lang="en-GB" sz="1500"/>
              <a:t>Adverse weather (e.g., rain, snow, fog) accounts for a significantly smaller number of crashes. The reasons, however, are similar to that of clear weather.</a:t>
            </a:r>
            <a:endParaRPr sz="1500"/>
          </a:p>
        </p:txBody>
      </p:sp>
      <p:cxnSp>
        <p:nvCxnSpPr>
          <p:cNvPr id="246" name="Google Shape;246;p42"/>
          <p:cNvCxnSpPr/>
          <p:nvPr/>
        </p:nvCxnSpPr>
        <p:spPr>
          <a:xfrm rot="10800000">
            <a:off x="3227475" y="1267275"/>
            <a:ext cx="0" cy="2835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42"/>
          <p:cNvCxnSpPr/>
          <p:nvPr/>
        </p:nvCxnSpPr>
        <p:spPr>
          <a:xfrm>
            <a:off x="3923025" y="1689500"/>
            <a:ext cx="7200" cy="31710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42"/>
          <p:cNvSpPr txBox="1"/>
          <p:nvPr/>
        </p:nvSpPr>
        <p:spPr>
          <a:xfrm>
            <a:off x="2683725" y="1038800"/>
            <a:ext cx="12393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Following</a:t>
            </a:r>
            <a:r>
              <a:rPr lang="en-GB" sz="800">
                <a:solidFill>
                  <a:schemeClr val="accent1"/>
                </a:solidFill>
                <a:latin typeface="Lato"/>
                <a:ea typeface="Lato"/>
                <a:cs typeface="Lato"/>
                <a:sym typeface="Lato"/>
              </a:rPr>
              <a:t> too </a:t>
            </a:r>
            <a:r>
              <a:rPr lang="en-GB" sz="800">
                <a:solidFill>
                  <a:schemeClr val="accent1"/>
                </a:solidFill>
                <a:latin typeface="Lato"/>
                <a:ea typeface="Lato"/>
                <a:cs typeface="Lato"/>
                <a:sym typeface="Lato"/>
              </a:rPr>
              <a:t>closely</a:t>
            </a:r>
            <a:endParaRPr sz="800">
              <a:solidFill>
                <a:schemeClr val="accent1"/>
              </a:solidFill>
              <a:latin typeface="Lato"/>
              <a:ea typeface="Lato"/>
              <a:cs typeface="Lato"/>
              <a:sym typeface="Lato"/>
            </a:endParaRPr>
          </a:p>
        </p:txBody>
      </p:sp>
      <p:sp>
        <p:nvSpPr>
          <p:cNvPr id="249" name="Google Shape;249;p42"/>
          <p:cNvSpPr txBox="1"/>
          <p:nvPr/>
        </p:nvSpPr>
        <p:spPr>
          <a:xfrm>
            <a:off x="3306975" y="2052688"/>
            <a:ext cx="12393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Failing to </a:t>
            </a:r>
            <a:r>
              <a:rPr lang="en-GB" sz="800">
                <a:solidFill>
                  <a:schemeClr val="accent1"/>
                </a:solidFill>
                <a:latin typeface="Lato"/>
                <a:ea typeface="Lato"/>
                <a:cs typeface="Lato"/>
                <a:sym typeface="Lato"/>
              </a:rPr>
              <a:t>yield on stop sign</a:t>
            </a:r>
            <a:endParaRPr sz="8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276350" y="375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Temporal analysis of crashes by </a:t>
            </a:r>
            <a:r>
              <a:rPr lang="en-GB">
                <a:solidFill>
                  <a:srgbClr val="000000"/>
                </a:solidFill>
              </a:rPr>
              <a:t>weather </a:t>
            </a:r>
            <a:endParaRPr sz="800"/>
          </a:p>
        </p:txBody>
      </p:sp>
      <p:sp>
        <p:nvSpPr>
          <p:cNvPr id="255" name="Google Shape;255;p43"/>
          <p:cNvSpPr txBox="1"/>
          <p:nvPr>
            <p:ph idx="4294967295" type="body"/>
          </p:nvPr>
        </p:nvSpPr>
        <p:spPr>
          <a:xfrm>
            <a:off x="6282400" y="910875"/>
            <a:ext cx="2510700" cy="4232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A significant drop in crashes during clear weather is observed during 2019-2021 period. Other weather conditions also show slight decreases.</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GB" sz="1500"/>
              <a:t>Crashes in adverse weather remain low and stable, likely due to reduced traffic and cautious driving.</a:t>
            </a:r>
            <a:endParaRPr sz="1500"/>
          </a:p>
          <a:p>
            <a:pPr indent="0" lvl="0" marL="457200" rtl="0" algn="l">
              <a:spcBef>
                <a:spcPts val="1200"/>
              </a:spcBef>
              <a:spcAft>
                <a:spcPts val="1600"/>
              </a:spcAft>
              <a:buNone/>
            </a:pPr>
            <a:r>
              <a:t/>
            </a:r>
            <a:endParaRPr sz="1500"/>
          </a:p>
        </p:txBody>
      </p:sp>
      <p:pic>
        <p:nvPicPr>
          <p:cNvPr id="256" name="Google Shape;256;p43"/>
          <p:cNvPicPr preferRelativeResize="0"/>
          <p:nvPr/>
        </p:nvPicPr>
        <p:blipFill>
          <a:blip r:embed="rId3">
            <a:alphaModFix/>
          </a:blip>
          <a:stretch>
            <a:fillRect/>
          </a:stretch>
        </p:blipFill>
        <p:spPr>
          <a:xfrm>
            <a:off x="152400" y="1063275"/>
            <a:ext cx="6130000" cy="4002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 name="Shape 260"/>
        <p:cNvGrpSpPr/>
        <p:nvPr/>
      </p:nvGrpSpPr>
      <p:grpSpPr>
        <a:xfrm>
          <a:off x="0" y="0"/>
          <a:ext cx="0" cy="0"/>
          <a:chOff x="0" y="0"/>
          <a:chExt cx="0" cy="0"/>
        </a:xfrm>
      </p:grpSpPr>
      <p:sp>
        <p:nvSpPr>
          <p:cNvPr id="261" name="Google Shape;261;p44"/>
          <p:cNvSpPr txBox="1"/>
          <p:nvPr>
            <p:ph type="title"/>
          </p:nvPr>
        </p:nvSpPr>
        <p:spPr>
          <a:xfrm>
            <a:off x="729450" y="2056375"/>
            <a:ext cx="7618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lt1"/>
                </a:solidFill>
              </a:rPr>
              <a:t>Machine Learning Models to Predict Fatality in Crashes</a:t>
            </a:r>
            <a:endParaRPr sz="48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759425" y="869200"/>
            <a:ext cx="72405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 Steps</a:t>
            </a:r>
            <a:endParaRPr/>
          </a:p>
          <a:p>
            <a:pPr indent="0" lvl="0" marL="0" rtl="0" algn="l">
              <a:spcBef>
                <a:spcPts val="0"/>
              </a:spcBef>
              <a:spcAft>
                <a:spcPts val="0"/>
              </a:spcAft>
              <a:buNone/>
            </a:pPr>
            <a:r>
              <a:t/>
            </a:r>
            <a:endParaRPr b="0"/>
          </a:p>
          <a:p>
            <a:pPr indent="-393700" lvl="0" marL="457200" rtl="0" algn="l">
              <a:spcBef>
                <a:spcPts val="0"/>
              </a:spcBef>
              <a:spcAft>
                <a:spcPts val="0"/>
              </a:spcAft>
              <a:buSzPts val="2600"/>
              <a:buChar char="●"/>
            </a:pPr>
            <a:r>
              <a:rPr b="0" lang="en-GB"/>
              <a:t>Handling Null Values</a:t>
            </a:r>
            <a:endParaRPr b="0"/>
          </a:p>
          <a:p>
            <a:pPr indent="-393700" lvl="0" marL="457200" rtl="0" algn="l">
              <a:spcBef>
                <a:spcPts val="0"/>
              </a:spcBef>
              <a:spcAft>
                <a:spcPts val="0"/>
              </a:spcAft>
              <a:buSzPts val="2600"/>
              <a:buChar char="●"/>
            </a:pPr>
            <a:r>
              <a:rPr b="0" lang="en-GB"/>
              <a:t>Ensuring Proper Formatting of our Predictors</a:t>
            </a:r>
            <a:endParaRPr b="0"/>
          </a:p>
          <a:p>
            <a:pPr indent="-393700" lvl="0" marL="457200" rtl="0" algn="l">
              <a:spcBef>
                <a:spcPts val="0"/>
              </a:spcBef>
              <a:spcAft>
                <a:spcPts val="0"/>
              </a:spcAft>
              <a:buSzPts val="2600"/>
              <a:buChar char="●"/>
            </a:pPr>
            <a:r>
              <a:rPr b="0" lang="en-GB"/>
              <a:t>Factorising categorical predictors in our analysis</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b="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759425" y="869200"/>
            <a:ext cx="72405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Dependent Variable: </a:t>
            </a:r>
            <a:endParaRPr/>
          </a:p>
          <a:p>
            <a:pPr indent="0" lvl="0" marL="0" rtl="0" algn="l">
              <a:spcBef>
                <a:spcPts val="0"/>
              </a:spcBef>
              <a:spcAft>
                <a:spcPts val="0"/>
              </a:spcAft>
              <a:buNone/>
            </a:pPr>
            <a:r>
              <a:rPr b="0" lang="en-GB"/>
              <a:t>Injuries_Fatal</a:t>
            </a:r>
            <a:endParaRPr b="0"/>
          </a:p>
          <a:p>
            <a:pPr indent="0" lvl="0" marL="0" rtl="0" algn="l">
              <a:spcBef>
                <a:spcPts val="0"/>
              </a:spcBef>
              <a:spcAft>
                <a:spcPts val="0"/>
              </a:spcAft>
              <a:buNone/>
            </a:pPr>
            <a:r>
              <a:t/>
            </a:r>
            <a:endParaRPr b="0"/>
          </a:p>
          <a:p>
            <a:pPr indent="0" lvl="0" marL="0" rtl="0" algn="l">
              <a:spcBef>
                <a:spcPts val="0"/>
              </a:spcBef>
              <a:spcAft>
                <a:spcPts val="0"/>
              </a:spcAft>
              <a:buNone/>
            </a:pPr>
            <a:r>
              <a:rPr lang="en-GB"/>
              <a:t>Independent Variables: </a:t>
            </a:r>
            <a:endParaRPr/>
          </a:p>
          <a:p>
            <a:pPr indent="0" lvl="0" marL="0" rtl="0" algn="l">
              <a:spcBef>
                <a:spcPts val="0"/>
              </a:spcBef>
              <a:spcAft>
                <a:spcPts val="0"/>
              </a:spcAft>
              <a:buNone/>
            </a:pPr>
            <a:r>
              <a:rPr b="0" lang="en-GB"/>
              <a:t>Weather_Condition, Road_Defect, Roadway_Surface_Cond, Alignment, Trafficway_Type, Device_Condition, Posted_Speed_Limit</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92" name="Google Shape;92;p20"/>
          <p:cNvSpPr txBox="1"/>
          <p:nvPr>
            <p:ph idx="1" type="body"/>
          </p:nvPr>
        </p:nvSpPr>
        <p:spPr>
          <a:xfrm>
            <a:off x="511700" y="1853850"/>
            <a:ext cx="7906500" cy="284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GB" sz="1600"/>
              <a:t>Chicago experiences nearly 25,000 crashes annually</a:t>
            </a:r>
            <a:r>
              <a:rPr lang="en-GB" sz="1600"/>
              <a:t>, emphasizing the need for increased caution and awareness while driving.</a:t>
            </a:r>
            <a:endParaRPr sz="1600"/>
          </a:p>
          <a:p>
            <a:pPr indent="-330200" lvl="0" marL="457200" rtl="0" algn="l">
              <a:spcBef>
                <a:spcPts val="0"/>
              </a:spcBef>
              <a:spcAft>
                <a:spcPts val="0"/>
              </a:spcAft>
              <a:buSzPts val="1600"/>
              <a:buChar char="●"/>
            </a:pPr>
            <a:r>
              <a:rPr lang="en-GB" sz="1600"/>
              <a:t>This project analyzes the Chicago crashes dataset to </a:t>
            </a:r>
            <a:r>
              <a:rPr b="1" lang="en-GB" sz="1600"/>
              <a:t>identify patterns, high-risk areas, and contributing factors.</a:t>
            </a:r>
            <a:endParaRPr b="1" sz="1600"/>
          </a:p>
          <a:p>
            <a:pPr indent="-330200" lvl="0" marL="457200" rtl="0" algn="l">
              <a:spcBef>
                <a:spcPts val="0"/>
              </a:spcBef>
              <a:spcAft>
                <a:spcPts val="0"/>
              </a:spcAft>
              <a:buSzPts val="1600"/>
              <a:buChar char="●"/>
            </a:pPr>
            <a:r>
              <a:rPr lang="en-GB" sz="1600"/>
              <a:t>Insights from the analysis could be used for the public and assist city planners in </a:t>
            </a:r>
            <a:r>
              <a:rPr b="1" lang="en-GB" sz="1600"/>
              <a:t>improving traffic safety measures</a:t>
            </a:r>
            <a:r>
              <a:rPr lang="en-GB" sz="1600"/>
              <a:t>.</a:t>
            </a:r>
            <a:endParaRPr sz="1600"/>
          </a:p>
          <a:p>
            <a:pPr indent="-330200" lvl="0" marL="457200" rtl="0" algn="l">
              <a:spcBef>
                <a:spcPts val="0"/>
              </a:spcBef>
              <a:spcAft>
                <a:spcPts val="0"/>
              </a:spcAft>
              <a:buSzPts val="1600"/>
              <a:buChar char="●"/>
            </a:pPr>
            <a:r>
              <a:rPr lang="en-GB" sz="1600"/>
              <a:t>Machine learning techniques are used to </a:t>
            </a:r>
            <a:r>
              <a:rPr b="1" lang="en-GB" sz="1600"/>
              <a:t>predict crash likelihood</a:t>
            </a:r>
            <a:r>
              <a:rPr lang="en-GB" sz="1600"/>
              <a:t>, showcasing the </a:t>
            </a:r>
            <a:r>
              <a:rPr b="1" lang="en-GB" sz="1600"/>
              <a:t>power of business intelligence</a:t>
            </a:r>
            <a:r>
              <a:rPr lang="en-GB" sz="1600"/>
              <a:t> in interpreting complex data.</a:t>
            </a:r>
            <a:endParaRPr sz="1600"/>
          </a:p>
          <a:p>
            <a:pPr indent="-330200" lvl="0" marL="457200" rtl="0" algn="l">
              <a:spcBef>
                <a:spcPts val="0"/>
              </a:spcBef>
              <a:spcAft>
                <a:spcPts val="0"/>
              </a:spcAft>
              <a:buSzPts val="1600"/>
              <a:buChar char="●"/>
            </a:pPr>
            <a:r>
              <a:rPr lang="en-GB" sz="1600"/>
              <a:t>The findings aim to </a:t>
            </a:r>
            <a:r>
              <a:rPr b="1" lang="en-GB" sz="1600"/>
              <a:t>promote safer driving practices </a:t>
            </a:r>
            <a:r>
              <a:rPr lang="en-GB" sz="1600"/>
              <a:t>and </a:t>
            </a:r>
            <a:r>
              <a:rPr b="1" lang="en-GB" sz="1600"/>
              <a:t>support data-driven decisions </a:t>
            </a:r>
            <a:r>
              <a:rPr lang="en-GB" sz="1600"/>
              <a:t>for urban safety enhancements.</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730000" y="10138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sp>
        <p:nvSpPr>
          <p:cNvPr id="277" name="Google Shape;277;p47"/>
          <p:cNvSpPr txBox="1"/>
          <p:nvPr>
            <p:ph type="title"/>
          </p:nvPr>
        </p:nvSpPr>
        <p:spPr>
          <a:xfrm>
            <a:off x="5191550" y="10337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a:p>
            <a:pPr indent="0" lvl="0" marL="0" rtl="0" algn="l">
              <a:spcBef>
                <a:spcPts val="0"/>
              </a:spcBef>
              <a:spcAft>
                <a:spcPts val="0"/>
              </a:spcAft>
              <a:buNone/>
            </a:pPr>
            <a:r>
              <a:t/>
            </a:r>
            <a:endParaRPr/>
          </a:p>
        </p:txBody>
      </p:sp>
      <p:cxnSp>
        <p:nvCxnSpPr>
          <p:cNvPr id="278" name="Google Shape;278;p47"/>
          <p:cNvCxnSpPr/>
          <p:nvPr/>
        </p:nvCxnSpPr>
        <p:spPr>
          <a:xfrm>
            <a:off x="4525125" y="799975"/>
            <a:ext cx="9900" cy="4044000"/>
          </a:xfrm>
          <a:prstGeom prst="straightConnector1">
            <a:avLst/>
          </a:prstGeom>
          <a:noFill/>
          <a:ln cap="flat" cmpd="sng" w="9525">
            <a:solidFill>
              <a:schemeClr val="dk2"/>
            </a:solidFill>
            <a:prstDash val="solid"/>
            <a:round/>
            <a:headEnd len="med" w="med" type="none"/>
            <a:tailEnd len="med" w="med" type="none"/>
          </a:ln>
        </p:spPr>
      </p:cxnSp>
      <p:pic>
        <p:nvPicPr>
          <p:cNvPr id="279" name="Google Shape;279;p47"/>
          <p:cNvPicPr preferRelativeResize="0"/>
          <p:nvPr/>
        </p:nvPicPr>
        <p:blipFill>
          <a:blip r:embed="rId3">
            <a:alphaModFix/>
          </a:blip>
          <a:stretch>
            <a:fillRect/>
          </a:stretch>
        </p:blipFill>
        <p:spPr>
          <a:xfrm>
            <a:off x="354675" y="2654875"/>
            <a:ext cx="3720775" cy="334200"/>
          </a:xfrm>
          <a:prstGeom prst="rect">
            <a:avLst/>
          </a:prstGeom>
          <a:noFill/>
          <a:ln>
            <a:noFill/>
          </a:ln>
        </p:spPr>
      </p:pic>
      <p:pic>
        <p:nvPicPr>
          <p:cNvPr id="280" name="Google Shape;280;p47"/>
          <p:cNvPicPr preferRelativeResize="0"/>
          <p:nvPr/>
        </p:nvPicPr>
        <p:blipFill>
          <a:blip r:embed="rId4">
            <a:alphaModFix/>
          </a:blip>
          <a:stretch>
            <a:fillRect/>
          </a:stretch>
        </p:blipFill>
        <p:spPr>
          <a:xfrm>
            <a:off x="5006753" y="2654875"/>
            <a:ext cx="3496222" cy="443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48"/>
          <p:cNvGrpSpPr/>
          <p:nvPr/>
        </p:nvGrpSpPr>
        <p:grpSpPr>
          <a:xfrm>
            <a:off x="1344697" y="995526"/>
            <a:ext cx="6527003" cy="3402283"/>
            <a:chOff x="1383972" y="838226"/>
            <a:chExt cx="6527003" cy="3402283"/>
          </a:xfrm>
        </p:grpSpPr>
        <p:grpSp>
          <p:nvGrpSpPr>
            <p:cNvPr id="286" name="Google Shape;286;p48"/>
            <p:cNvGrpSpPr/>
            <p:nvPr/>
          </p:nvGrpSpPr>
          <p:grpSpPr>
            <a:xfrm>
              <a:off x="1383972" y="838226"/>
              <a:ext cx="6527003" cy="3366951"/>
              <a:chOff x="1364400" y="965848"/>
              <a:chExt cx="6399650" cy="3065602"/>
            </a:xfrm>
          </p:grpSpPr>
          <p:pic>
            <p:nvPicPr>
              <p:cNvPr id="287" name="Google Shape;287;p48"/>
              <p:cNvPicPr preferRelativeResize="0"/>
              <p:nvPr/>
            </p:nvPicPr>
            <p:blipFill rotWithShape="1">
              <a:blip r:embed="rId3">
                <a:alphaModFix/>
              </a:blip>
              <a:srcRect b="77553" l="0" r="0" t="0"/>
              <a:stretch/>
            </p:blipFill>
            <p:spPr>
              <a:xfrm>
                <a:off x="1496925" y="965848"/>
                <a:ext cx="6267125" cy="1032950"/>
              </a:xfrm>
              <a:prstGeom prst="rect">
                <a:avLst/>
              </a:prstGeom>
              <a:noFill/>
              <a:ln>
                <a:noFill/>
              </a:ln>
            </p:spPr>
          </p:pic>
          <p:pic>
            <p:nvPicPr>
              <p:cNvPr id="288" name="Google Shape;288;p48"/>
              <p:cNvPicPr preferRelativeResize="0"/>
              <p:nvPr/>
            </p:nvPicPr>
            <p:blipFill rotWithShape="1">
              <a:blip r:embed="rId3">
                <a:alphaModFix/>
              </a:blip>
              <a:srcRect b="45022" l="0" r="0" t="48673"/>
              <a:stretch/>
            </p:blipFill>
            <p:spPr>
              <a:xfrm>
                <a:off x="1496925" y="1998800"/>
                <a:ext cx="6267125" cy="290100"/>
              </a:xfrm>
              <a:prstGeom prst="rect">
                <a:avLst/>
              </a:prstGeom>
              <a:noFill/>
              <a:ln>
                <a:noFill/>
              </a:ln>
            </p:spPr>
          </p:pic>
          <p:pic>
            <p:nvPicPr>
              <p:cNvPr id="289" name="Google Shape;289;p48"/>
              <p:cNvPicPr preferRelativeResize="0"/>
              <p:nvPr/>
            </p:nvPicPr>
            <p:blipFill rotWithShape="1">
              <a:blip r:embed="rId3">
                <a:alphaModFix/>
              </a:blip>
              <a:srcRect b="0" l="-2040" r="2040" t="62134"/>
              <a:stretch/>
            </p:blipFill>
            <p:spPr>
              <a:xfrm>
                <a:off x="1364400" y="2288900"/>
                <a:ext cx="6267125" cy="1742551"/>
              </a:xfrm>
              <a:prstGeom prst="rect">
                <a:avLst/>
              </a:prstGeom>
              <a:noFill/>
              <a:ln>
                <a:noFill/>
              </a:ln>
            </p:spPr>
          </p:pic>
        </p:grpSp>
        <p:sp>
          <p:nvSpPr>
            <p:cNvPr id="290" name="Google Shape;290;p48"/>
            <p:cNvSpPr/>
            <p:nvPr/>
          </p:nvSpPr>
          <p:spPr>
            <a:xfrm>
              <a:off x="2245287" y="3631210"/>
              <a:ext cx="3799200" cy="60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 name="Google Shape;291;p48"/>
            <p:cNvSpPr/>
            <p:nvPr/>
          </p:nvSpPr>
          <p:spPr>
            <a:xfrm>
              <a:off x="2245287" y="1944403"/>
              <a:ext cx="3799200" cy="65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 name="Google Shape;292;p48"/>
            <p:cNvSpPr/>
            <p:nvPr/>
          </p:nvSpPr>
          <p:spPr>
            <a:xfrm>
              <a:off x="2245287" y="1286726"/>
              <a:ext cx="3799200" cy="30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93" name="Google Shape;293;p48"/>
          <p:cNvSpPr txBox="1"/>
          <p:nvPr>
            <p:ph type="title"/>
          </p:nvPr>
        </p:nvSpPr>
        <p:spPr>
          <a:xfrm>
            <a:off x="276350" y="299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IMPORTANT FEATURES</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49"/>
          <p:cNvSpPr txBox="1"/>
          <p:nvPr>
            <p:ph type="title"/>
          </p:nvPr>
        </p:nvSpPr>
        <p:spPr>
          <a:xfrm>
            <a:off x="729450" y="2056375"/>
            <a:ext cx="7618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THANKYOU! </a:t>
            </a:r>
            <a:endParaRPr sz="4800">
              <a:solidFill>
                <a:schemeClr val="lt1"/>
              </a:solidFill>
            </a:endParaRPr>
          </a:p>
          <a:p>
            <a:pPr indent="0" lvl="0" marL="0" rtl="0" algn="l">
              <a:spcBef>
                <a:spcPts val="1600"/>
              </a:spcBef>
              <a:spcAft>
                <a:spcPts val="1600"/>
              </a:spcAft>
              <a:buNone/>
            </a:pPr>
            <a:r>
              <a:rPr lang="en-GB" sz="4800">
                <a:solidFill>
                  <a:schemeClr val="lt1"/>
                </a:solidFill>
              </a:rPr>
              <a:t>ANY QUESTIONS?</a:t>
            </a:r>
            <a:endParaRPr sz="48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634575" y="4981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a:t>
            </a:r>
            <a:endParaRPr/>
          </a:p>
          <a:p>
            <a:pPr indent="0" lvl="0" marL="0" rtl="0" algn="l">
              <a:lnSpc>
                <a:spcPct val="115000"/>
              </a:lnSpc>
              <a:spcBef>
                <a:spcPts val="1200"/>
              </a:spcBef>
              <a:spcAft>
                <a:spcPts val="0"/>
              </a:spcAft>
              <a:buNone/>
            </a:pPr>
            <a:r>
              <a:rPr b="0" lang="en-GB" sz="1100">
                <a:solidFill>
                  <a:srgbClr val="000000"/>
                </a:solidFill>
                <a:latin typeface="Arial"/>
                <a:ea typeface="Arial"/>
                <a:cs typeface="Arial"/>
                <a:sym typeface="Arial"/>
              </a:rPr>
              <a:t>Chicago, C. of (2024) </a:t>
            </a:r>
            <a:r>
              <a:rPr b="0" i="1" lang="en-GB" sz="1100">
                <a:solidFill>
                  <a:srgbClr val="000000"/>
                </a:solidFill>
                <a:latin typeface="Arial"/>
                <a:ea typeface="Arial"/>
                <a:cs typeface="Arial"/>
                <a:sym typeface="Arial"/>
              </a:rPr>
              <a:t>Traffic crashes - crashes: City of chicago: Data Portal</a:t>
            </a:r>
            <a:r>
              <a:rPr b="0" lang="en-GB" sz="1100">
                <a:solidFill>
                  <a:srgbClr val="000000"/>
                </a:solidFill>
                <a:latin typeface="Arial"/>
                <a:ea typeface="Arial"/>
                <a:cs typeface="Arial"/>
                <a:sym typeface="Arial"/>
              </a:rPr>
              <a:t>, </a:t>
            </a:r>
            <a:r>
              <a:rPr b="0" i="1" lang="en-GB" sz="1100">
                <a:solidFill>
                  <a:srgbClr val="000000"/>
                </a:solidFill>
                <a:latin typeface="Arial"/>
                <a:ea typeface="Arial"/>
                <a:cs typeface="Arial"/>
                <a:sym typeface="Arial"/>
              </a:rPr>
              <a:t>Chicago Data Portal</a:t>
            </a:r>
            <a:r>
              <a:rPr b="0" lang="en-GB" sz="1100">
                <a:solidFill>
                  <a:srgbClr val="000000"/>
                </a:solidFill>
                <a:latin typeface="Arial"/>
                <a:ea typeface="Arial"/>
                <a:cs typeface="Arial"/>
                <a:sym typeface="Arial"/>
              </a:rPr>
              <a:t>. Available at: https://data.cityofchicago.org/Transportation/Traffic-Crashes-Crashes/85ca-t3if/about_data (Accessed: 10 December 2024). </a:t>
            </a:r>
            <a:endParaRPr b="0"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STORY POINTS</a:t>
            </a:r>
            <a:endParaRPr/>
          </a:p>
        </p:txBody>
      </p:sp>
      <p:sp>
        <p:nvSpPr>
          <p:cNvPr id="98" name="Google Shape;98;p21"/>
          <p:cNvSpPr/>
          <p:nvPr/>
        </p:nvSpPr>
        <p:spPr>
          <a:xfrm>
            <a:off x="1287765" y="1782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99" name="Google Shape;99;p21"/>
          <p:cNvSpPr txBox="1"/>
          <p:nvPr>
            <p:ph idx="1" type="body"/>
          </p:nvPr>
        </p:nvSpPr>
        <p:spPr>
          <a:xfrm>
            <a:off x="1734675" y="1726175"/>
            <a:ext cx="2832900" cy="38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500"/>
              <a:t>FACTORS OF CRASHES</a:t>
            </a:r>
            <a:endParaRPr b="1" sz="1500"/>
          </a:p>
        </p:txBody>
      </p:sp>
      <p:sp>
        <p:nvSpPr>
          <p:cNvPr id="100" name="Google Shape;100;p21"/>
          <p:cNvSpPr/>
          <p:nvPr/>
        </p:nvSpPr>
        <p:spPr>
          <a:xfrm>
            <a:off x="1287765" y="3004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01" name="Google Shape;101;p21"/>
          <p:cNvSpPr/>
          <p:nvPr/>
        </p:nvSpPr>
        <p:spPr>
          <a:xfrm>
            <a:off x="4977784" y="1782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02" name="Google Shape;102;p21"/>
          <p:cNvSpPr/>
          <p:nvPr/>
        </p:nvSpPr>
        <p:spPr>
          <a:xfrm>
            <a:off x="4977784" y="3004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03" name="Google Shape;103;p21"/>
          <p:cNvSpPr txBox="1"/>
          <p:nvPr>
            <p:ph idx="1" type="body"/>
          </p:nvPr>
        </p:nvSpPr>
        <p:spPr>
          <a:xfrm>
            <a:off x="5423087" y="2908800"/>
            <a:ext cx="2832900" cy="1051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500"/>
              <a:t>HOW PHYSICAL SITUATIONS AFFECTS CRASHES</a:t>
            </a:r>
            <a:endParaRPr b="1" sz="1500"/>
          </a:p>
        </p:txBody>
      </p:sp>
      <p:sp>
        <p:nvSpPr>
          <p:cNvPr id="104" name="Google Shape;104;p21"/>
          <p:cNvSpPr txBox="1"/>
          <p:nvPr>
            <p:ph idx="1" type="body"/>
          </p:nvPr>
        </p:nvSpPr>
        <p:spPr>
          <a:xfrm>
            <a:off x="1728325" y="2900575"/>
            <a:ext cx="2832900" cy="38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500"/>
              <a:t>HIGH RISK AREAS FOR CRASHES</a:t>
            </a:r>
            <a:endParaRPr b="1" sz="1500"/>
          </a:p>
        </p:txBody>
      </p:sp>
      <p:sp>
        <p:nvSpPr>
          <p:cNvPr id="105" name="Google Shape;105;p21"/>
          <p:cNvSpPr txBox="1"/>
          <p:nvPr>
            <p:ph idx="1" type="body"/>
          </p:nvPr>
        </p:nvSpPr>
        <p:spPr>
          <a:xfrm>
            <a:off x="5472225" y="1726175"/>
            <a:ext cx="2832900" cy="38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500"/>
              <a:t>PEAK TIMES FOR CRASHES</a:t>
            </a:r>
            <a:endParaRPr b="1" sz="1500"/>
          </a:p>
        </p:txBody>
      </p:sp>
      <p:sp>
        <p:nvSpPr>
          <p:cNvPr id="106" name="Google Shape;106;p21"/>
          <p:cNvSpPr/>
          <p:nvPr/>
        </p:nvSpPr>
        <p:spPr>
          <a:xfrm>
            <a:off x="2934709" y="39606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107" name="Google Shape;107;p21"/>
          <p:cNvSpPr txBox="1"/>
          <p:nvPr>
            <p:ph idx="1" type="body"/>
          </p:nvPr>
        </p:nvSpPr>
        <p:spPr>
          <a:xfrm>
            <a:off x="3380012" y="3864425"/>
            <a:ext cx="2832900" cy="1051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500"/>
              <a:t>ROLE OF WEATHER CONDITIONS</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solidFill>
                  <a:schemeClr val="lt1"/>
                </a:solidFill>
              </a:rPr>
              <a:t>Factors of Crashes</a:t>
            </a:r>
            <a:endParaRPr sz="4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729450" y="8652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The Most Common Reason for crashes are related to experience</a:t>
            </a:r>
            <a:endParaRPr sz="1700"/>
          </a:p>
          <a:p>
            <a:pPr indent="0" lvl="0" marL="0" rtl="0" algn="l">
              <a:spcBef>
                <a:spcPts val="0"/>
              </a:spcBef>
              <a:spcAft>
                <a:spcPts val="0"/>
              </a:spcAft>
              <a:buNone/>
            </a:pPr>
            <a:r>
              <a:t/>
            </a:r>
            <a:endParaRPr sz="1700"/>
          </a:p>
        </p:txBody>
      </p:sp>
      <p:sp>
        <p:nvSpPr>
          <p:cNvPr id="118" name="Google Shape;118;p23"/>
          <p:cNvSpPr txBox="1"/>
          <p:nvPr>
            <p:ph idx="4294967295" type="body"/>
          </p:nvPr>
        </p:nvSpPr>
        <p:spPr>
          <a:xfrm>
            <a:off x="729450" y="1520750"/>
            <a:ext cx="7010100" cy="33315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Failed to yield the right of way (58000 Crashes)</a:t>
            </a:r>
            <a:endParaRPr sz="15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Following too closely (47000 Crashes)</a:t>
            </a:r>
            <a:endParaRPr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Improper Overtaking/Passing (26000 Crashes)</a:t>
            </a:r>
            <a:endParaRPr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Improper Backing (20000 Crashes)</a:t>
            </a:r>
            <a:endParaRPr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Improper lane usage (17000 Crashes)</a:t>
            </a:r>
            <a:endParaRPr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Improper Turning (17000 Crashes)</a:t>
            </a:r>
            <a:endParaRPr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Driving Skills (18000 Crashes)</a:t>
            </a:r>
            <a:endParaRPr sz="15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7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31550" y="3192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rPr>
              <a:t>Most crash types are stationary vehicles and rear end from other cars</a:t>
            </a:r>
            <a:endParaRPr sz="1700">
              <a:solidFill>
                <a:srgbClr val="000000"/>
              </a:solidFill>
            </a:endParaRPr>
          </a:p>
          <a:p>
            <a:pPr indent="0" lvl="0" marL="0" rtl="0" algn="l">
              <a:spcBef>
                <a:spcPts val="0"/>
              </a:spcBef>
              <a:spcAft>
                <a:spcPts val="0"/>
              </a:spcAft>
              <a:buNone/>
            </a:pPr>
            <a:r>
              <a:t/>
            </a:r>
            <a:endParaRPr/>
          </a:p>
        </p:txBody>
      </p:sp>
      <p:sp>
        <p:nvSpPr>
          <p:cNvPr id="124" name="Google Shape;124;p24"/>
          <p:cNvSpPr txBox="1"/>
          <p:nvPr>
            <p:ph idx="1" type="body"/>
          </p:nvPr>
        </p:nvSpPr>
        <p:spPr>
          <a:xfrm>
            <a:off x="483800" y="1496525"/>
            <a:ext cx="3893400" cy="2755800"/>
          </a:xfrm>
          <a:prstGeom prst="rect">
            <a:avLst/>
          </a:prstGeom>
        </p:spPr>
        <p:txBody>
          <a:bodyPr anchorCtr="0" anchor="t" bIns="91425" lIns="91425" spcFirstLastPara="1" rIns="91425" wrap="square" tIns="91425">
            <a:noAutofit/>
          </a:bodyPr>
          <a:lstStyle/>
          <a:p>
            <a:pPr indent="-323850" lvl="0" marL="457200" rtl="0" algn="l">
              <a:lnSpc>
                <a:spcPct val="90000"/>
              </a:lnSpc>
              <a:spcBef>
                <a:spcPts val="1000"/>
              </a:spcBef>
              <a:spcAft>
                <a:spcPts val="0"/>
              </a:spcAft>
              <a:buClr>
                <a:srgbClr val="000000"/>
              </a:buClr>
              <a:buSzPts val="1500"/>
              <a:buFont typeface="Arial"/>
              <a:buChar char="●"/>
            </a:pPr>
            <a:r>
              <a:rPr lang="en-GB" sz="1500">
                <a:solidFill>
                  <a:srgbClr val="000000"/>
                </a:solidFill>
                <a:latin typeface="Arial"/>
                <a:ea typeface="Arial"/>
                <a:cs typeface="Arial"/>
                <a:sym typeface="Arial"/>
              </a:rPr>
              <a:t>Parked Motor Vehicle has more crashes than active</a:t>
            </a:r>
            <a:endParaRPr sz="150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500">
              <a:solidFill>
                <a:srgbClr val="000000"/>
              </a:solidFill>
              <a:latin typeface="Arial"/>
              <a:ea typeface="Arial"/>
              <a:cs typeface="Arial"/>
              <a:sym typeface="Arial"/>
            </a:endParaRPr>
          </a:p>
          <a:p>
            <a:pPr indent="-323850" lvl="0" marL="457200" rtl="0" algn="l">
              <a:lnSpc>
                <a:spcPct val="90000"/>
              </a:lnSpc>
              <a:spcBef>
                <a:spcPts val="1000"/>
              </a:spcBef>
              <a:spcAft>
                <a:spcPts val="0"/>
              </a:spcAft>
              <a:buClr>
                <a:srgbClr val="000000"/>
              </a:buClr>
              <a:buSzPts val="1500"/>
              <a:buFont typeface="Arial"/>
              <a:buChar char="●"/>
            </a:pPr>
            <a:r>
              <a:rPr lang="en-GB" sz="1500">
                <a:solidFill>
                  <a:srgbClr val="000000"/>
                </a:solidFill>
                <a:latin typeface="Arial"/>
                <a:ea typeface="Arial"/>
                <a:cs typeface="Arial"/>
                <a:sym typeface="Arial"/>
              </a:rPr>
              <a:t>Followed by more active crashes such as rear-end or turning</a:t>
            </a:r>
            <a:endParaRPr sz="1500">
              <a:solidFill>
                <a:srgbClr val="000000"/>
              </a:solidFill>
              <a:latin typeface="Arial"/>
              <a:ea typeface="Arial"/>
              <a:cs typeface="Arial"/>
              <a:sym typeface="Arial"/>
            </a:endParaRPr>
          </a:p>
          <a:p>
            <a:pPr indent="0" lvl="0" marL="457200" rtl="0" algn="l">
              <a:lnSpc>
                <a:spcPct val="90000"/>
              </a:lnSpc>
              <a:spcBef>
                <a:spcPts val="1000"/>
              </a:spcBef>
              <a:spcAft>
                <a:spcPts val="0"/>
              </a:spcAft>
              <a:buNone/>
            </a:pPr>
            <a:r>
              <a:t/>
            </a:r>
            <a:endParaRPr sz="1500">
              <a:solidFill>
                <a:srgbClr val="000000"/>
              </a:solidFill>
              <a:latin typeface="Arial"/>
              <a:ea typeface="Arial"/>
              <a:cs typeface="Arial"/>
              <a:sym typeface="Arial"/>
            </a:endParaRPr>
          </a:p>
          <a:p>
            <a:pPr indent="-323850" lvl="0" marL="457200" rtl="0" algn="l">
              <a:lnSpc>
                <a:spcPct val="90000"/>
              </a:lnSpc>
              <a:spcBef>
                <a:spcPts val="1000"/>
              </a:spcBef>
              <a:spcAft>
                <a:spcPts val="0"/>
              </a:spcAft>
              <a:buClr>
                <a:srgbClr val="000000"/>
              </a:buClr>
              <a:buSzPts val="1500"/>
              <a:buFont typeface="Arial"/>
              <a:buChar char="●"/>
            </a:pPr>
            <a:r>
              <a:rPr lang="en-GB" sz="1500">
                <a:solidFill>
                  <a:srgbClr val="000000"/>
                </a:solidFill>
                <a:latin typeface="Arial"/>
                <a:ea typeface="Arial"/>
                <a:cs typeface="Arial"/>
                <a:sym typeface="Arial"/>
              </a:rPr>
              <a:t>Worth to noted that most of them resulted in no injury</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00"/>
          </a:p>
          <a:p>
            <a:pPr indent="0" lvl="0" marL="0" rtl="0" algn="l">
              <a:spcBef>
                <a:spcPts val="1600"/>
              </a:spcBef>
              <a:spcAft>
                <a:spcPts val="1600"/>
              </a:spcAft>
              <a:buNone/>
            </a:pPr>
            <a:r>
              <a:t/>
            </a:r>
            <a:endParaRPr sz="1100"/>
          </a:p>
        </p:txBody>
      </p:sp>
      <p:pic>
        <p:nvPicPr>
          <p:cNvPr id="125" name="Google Shape;125;p24"/>
          <p:cNvPicPr preferRelativeResize="0"/>
          <p:nvPr/>
        </p:nvPicPr>
        <p:blipFill rotWithShape="1">
          <a:blip r:embed="rId3">
            <a:alphaModFix/>
          </a:blip>
          <a:srcRect b="3483" l="0" r="37472" t="803"/>
          <a:stretch/>
        </p:blipFill>
        <p:spPr>
          <a:xfrm>
            <a:off x="4710725" y="1065025"/>
            <a:ext cx="4094076" cy="3446600"/>
          </a:xfrm>
          <a:prstGeom prst="rect">
            <a:avLst/>
          </a:prstGeom>
          <a:noFill/>
          <a:ln>
            <a:noFill/>
          </a:ln>
        </p:spPr>
      </p:pic>
      <p:pic>
        <p:nvPicPr>
          <p:cNvPr id="126" name="Google Shape;126;p24"/>
          <p:cNvPicPr preferRelativeResize="0"/>
          <p:nvPr/>
        </p:nvPicPr>
        <p:blipFill>
          <a:blip r:embed="rId4">
            <a:alphaModFix/>
          </a:blip>
          <a:stretch>
            <a:fillRect/>
          </a:stretch>
        </p:blipFill>
        <p:spPr>
          <a:xfrm>
            <a:off x="7656350" y="0"/>
            <a:ext cx="1487650" cy="91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502175" y="4516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rPr>
              <a:t>Crashes happened more in weekdays night</a:t>
            </a:r>
            <a:endParaRPr sz="1700">
              <a:solidFill>
                <a:srgbClr val="000000"/>
              </a:solidFill>
            </a:endParaRPr>
          </a:p>
        </p:txBody>
      </p:sp>
      <p:sp>
        <p:nvSpPr>
          <p:cNvPr id="132" name="Google Shape;132;p25"/>
          <p:cNvSpPr txBox="1"/>
          <p:nvPr>
            <p:ph idx="1" type="body"/>
          </p:nvPr>
        </p:nvSpPr>
        <p:spPr>
          <a:xfrm>
            <a:off x="149975" y="1263775"/>
            <a:ext cx="4245600" cy="3385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Crashes occurred mainly on Fridays but lower on the weekends</a:t>
            </a:r>
            <a:endParaRPr sz="1500">
              <a:solidFill>
                <a:srgbClr val="000000"/>
              </a:solidFill>
              <a:latin typeface="Arial"/>
              <a:ea typeface="Arial"/>
              <a:cs typeface="Arial"/>
              <a:sym typeface="Arial"/>
            </a:endParaRPr>
          </a:p>
          <a:p>
            <a:pPr indent="0" lvl="0" marL="457200" rtl="0" algn="l">
              <a:spcBef>
                <a:spcPts val="1600"/>
              </a:spcBef>
              <a:spcAft>
                <a:spcPts val="0"/>
              </a:spcAft>
              <a:buNone/>
            </a:pPr>
            <a:r>
              <a:t/>
            </a:r>
            <a:endParaRPr sz="1500">
              <a:solidFill>
                <a:srgbClr val="000000"/>
              </a:solidFill>
              <a:latin typeface="Arial"/>
              <a:ea typeface="Arial"/>
              <a:cs typeface="Arial"/>
              <a:sym typeface="Arial"/>
            </a:endParaRPr>
          </a:p>
          <a:p>
            <a:pPr indent="-323850" lvl="0" marL="457200" rtl="0" algn="l">
              <a:spcBef>
                <a:spcPts val="1600"/>
              </a:spcBef>
              <a:spcAft>
                <a:spcPts val="0"/>
              </a:spcAft>
              <a:buClr>
                <a:srgbClr val="000000"/>
              </a:buClr>
              <a:buSzPts val="1500"/>
              <a:buFont typeface="Arial"/>
              <a:buChar char="●"/>
            </a:pPr>
            <a:r>
              <a:rPr lang="en-GB" sz="1500">
                <a:solidFill>
                  <a:srgbClr val="000000"/>
                </a:solidFill>
                <a:latin typeface="Arial"/>
                <a:ea typeface="Arial"/>
                <a:cs typeface="Arial"/>
                <a:sym typeface="Arial"/>
              </a:rPr>
              <a:t>Most of them happened late at night on the weekdays</a:t>
            </a:r>
            <a:endParaRPr sz="1500">
              <a:solidFill>
                <a:srgbClr val="000000"/>
              </a:solidFill>
              <a:latin typeface="Arial"/>
              <a:ea typeface="Arial"/>
              <a:cs typeface="Arial"/>
              <a:sym typeface="Arial"/>
            </a:endParaRPr>
          </a:p>
          <a:p>
            <a:pPr indent="0" lvl="0" marL="457200" rtl="0" algn="l">
              <a:spcBef>
                <a:spcPts val="1600"/>
              </a:spcBef>
              <a:spcAft>
                <a:spcPts val="0"/>
              </a:spcAft>
              <a:buNone/>
            </a:pPr>
            <a:r>
              <a:t/>
            </a:r>
            <a:endParaRPr sz="1500">
              <a:solidFill>
                <a:srgbClr val="000000"/>
              </a:solidFill>
              <a:latin typeface="Arial"/>
              <a:ea typeface="Arial"/>
              <a:cs typeface="Arial"/>
              <a:sym typeface="Arial"/>
            </a:endParaRPr>
          </a:p>
          <a:p>
            <a:pPr indent="-317500" lvl="0" marL="457200" rtl="0" algn="l">
              <a:spcBef>
                <a:spcPts val="1600"/>
              </a:spcBef>
              <a:spcAft>
                <a:spcPts val="0"/>
              </a:spcAft>
              <a:buClr>
                <a:srgbClr val="000000"/>
              </a:buClr>
              <a:buSzPts val="1400"/>
              <a:buFont typeface="Arial"/>
              <a:buChar char="●"/>
            </a:pPr>
            <a:r>
              <a:rPr lang="en-GB" sz="1400">
                <a:solidFill>
                  <a:srgbClr val="000000"/>
                </a:solidFill>
                <a:latin typeface="Arial"/>
                <a:ea typeface="Arial"/>
                <a:cs typeface="Arial"/>
                <a:sym typeface="Arial"/>
              </a:rPr>
              <a:t>Although most of the crashes are no indication and followed by non-incapacitating injury</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500">
              <a:solidFill>
                <a:srgbClr val="000000"/>
              </a:solidFill>
              <a:latin typeface="Arial"/>
              <a:ea typeface="Arial"/>
              <a:cs typeface="Arial"/>
              <a:sym typeface="Arial"/>
            </a:endParaRPr>
          </a:p>
        </p:txBody>
      </p:sp>
      <p:pic>
        <p:nvPicPr>
          <p:cNvPr id="133" name="Google Shape;133;p25"/>
          <p:cNvPicPr preferRelativeResize="0"/>
          <p:nvPr/>
        </p:nvPicPr>
        <p:blipFill>
          <a:blip r:embed="rId3">
            <a:alphaModFix/>
          </a:blip>
          <a:stretch>
            <a:fillRect/>
          </a:stretch>
        </p:blipFill>
        <p:spPr>
          <a:xfrm>
            <a:off x="4237300" y="1208675"/>
            <a:ext cx="4906701" cy="3181213"/>
          </a:xfrm>
          <a:prstGeom prst="rect">
            <a:avLst/>
          </a:prstGeom>
          <a:noFill/>
          <a:ln>
            <a:noFill/>
          </a:ln>
        </p:spPr>
      </p:pic>
      <p:pic>
        <p:nvPicPr>
          <p:cNvPr id="134" name="Google Shape;134;p25"/>
          <p:cNvPicPr preferRelativeResize="0"/>
          <p:nvPr/>
        </p:nvPicPr>
        <p:blipFill>
          <a:blip r:embed="rId4">
            <a:alphaModFix/>
          </a:blip>
          <a:stretch>
            <a:fillRect/>
          </a:stretch>
        </p:blipFill>
        <p:spPr>
          <a:xfrm>
            <a:off x="7278550" y="0"/>
            <a:ext cx="1865450" cy="114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307350" y="1526850"/>
            <a:ext cx="3893400" cy="208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Most crashes happened in around 30 Miles per Hour </a:t>
            </a:r>
            <a:endParaRPr sz="1500">
              <a:solidFill>
                <a:srgbClr val="000000"/>
              </a:solidFill>
              <a:latin typeface="Arial"/>
              <a:ea typeface="Arial"/>
              <a:cs typeface="Arial"/>
              <a:sym typeface="Arial"/>
            </a:endParaRPr>
          </a:p>
          <a:p>
            <a:pPr indent="0" lvl="0" marL="457200" rtl="0" algn="l">
              <a:spcBef>
                <a:spcPts val="1600"/>
              </a:spcBef>
              <a:spcAft>
                <a:spcPts val="0"/>
              </a:spcAft>
              <a:buNone/>
            </a:pPr>
            <a:r>
              <a:t/>
            </a:r>
            <a:endParaRPr sz="1500">
              <a:solidFill>
                <a:srgbClr val="000000"/>
              </a:solidFill>
              <a:latin typeface="Arial"/>
              <a:ea typeface="Arial"/>
              <a:cs typeface="Arial"/>
              <a:sym typeface="Arial"/>
            </a:endParaRPr>
          </a:p>
          <a:p>
            <a:pPr indent="-323850" lvl="0" marL="457200" rtl="0" algn="l">
              <a:spcBef>
                <a:spcPts val="1600"/>
              </a:spcBef>
              <a:spcAft>
                <a:spcPts val="0"/>
              </a:spcAft>
              <a:buClr>
                <a:srgbClr val="000000"/>
              </a:buClr>
              <a:buSzPts val="1500"/>
              <a:buFont typeface="Arial"/>
              <a:buChar char="●"/>
            </a:pPr>
            <a:r>
              <a:rPr lang="en-GB" sz="1500">
                <a:solidFill>
                  <a:srgbClr val="000000"/>
                </a:solidFill>
                <a:latin typeface="Arial"/>
                <a:ea typeface="Arial"/>
                <a:cs typeface="Arial"/>
                <a:sym typeface="Arial"/>
              </a:rPr>
              <a:t>Higher speed limit has similar number to the smaller speed limit</a:t>
            </a:r>
            <a:endParaRPr sz="1500">
              <a:solidFill>
                <a:srgbClr val="000000"/>
              </a:solidFill>
              <a:latin typeface="Arial"/>
              <a:ea typeface="Arial"/>
              <a:cs typeface="Arial"/>
              <a:sym typeface="Arial"/>
            </a:endParaRPr>
          </a:p>
          <a:p>
            <a:pPr indent="0" lvl="0" marL="0" rtl="0" algn="l">
              <a:spcBef>
                <a:spcPts val="1600"/>
              </a:spcBef>
              <a:spcAft>
                <a:spcPts val="0"/>
              </a:spcAft>
              <a:buNone/>
            </a:pPr>
            <a:r>
              <a:t/>
            </a:r>
            <a:endParaRPr sz="1500">
              <a:solidFill>
                <a:srgbClr val="000000"/>
              </a:solidFill>
              <a:latin typeface="Arial"/>
              <a:ea typeface="Arial"/>
              <a:cs typeface="Arial"/>
              <a:sym typeface="Arial"/>
            </a:endParaRPr>
          </a:p>
          <a:p>
            <a:pPr indent="0" lvl="0" marL="0" rtl="0" algn="l">
              <a:spcBef>
                <a:spcPts val="1600"/>
              </a:spcBef>
              <a:spcAft>
                <a:spcPts val="1600"/>
              </a:spcAft>
              <a:buNone/>
            </a:pPr>
            <a:r>
              <a:t/>
            </a:r>
            <a:endParaRPr sz="1500">
              <a:solidFill>
                <a:srgbClr val="000000"/>
              </a:solidFill>
              <a:latin typeface="Arial"/>
              <a:ea typeface="Arial"/>
              <a:cs typeface="Arial"/>
              <a:sym typeface="Arial"/>
            </a:endParaRPr>
          </a:p>
        </p:txBody>
      </p:sp>
      <p:sp>
        <p:nvSpPr>
          <p:cNvPr id="140" name="Google Shape;140;p26"/>
          <p:cNvSpPr txBox="1"/>
          <p:nvPr>
            <p:ph type="title"/>
          </p:nvPr>
        </p:nvSpPr>
        <p:spPr>
          <a:xfrm>
            <a:off x="440375" y="3337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rPr>
              <a:t>30 Mph speed limit lanes has more crashes than lower or higher</a:t>
            </a:r>
            <a:endParaRPr sz="1700">
              <a:solidFill>
                <a:srgbClr val="000000"/>
              </a:solidFill>
            </a:endParaRPr>
          </a:p>
        </p:txBody>
      </p:sp>
      <p:pic>
        <p:nvPicPr>
          <p:cNvPr id="141" name="Google Shape;141;p26"/>
          <p:cNvPicPr preferRelativeResize="0"/>
          <p:nvPr/>
        </p:nvPicPr>
        <p:blipFill>
          <a:blip r:embed="rId3">
            <a:alphaModFix/>
          </a:blip>
          <a:stretch>
            <a:fillRect/>
          </a:stretch>
        </p:blipFill>
        <p:spPr>
          <a:xfrm>
            <a:off x="4102450" y="693600"/>
            <a:ext cx="5041549" cy="4069336"/>
          </a:xfrm>
          <a:prstGeom prst="rect">
            <a:avLst/>
          </a:prstGeom>
          <a:noFill/>
          <a:ln>
            <a:noFill/>
          </a:ln>
        </p:spPr>
      </p:pic>
      <p:pic>
        <p:nvPicPr>
          <p:cNvPr id="142" name="Google Shape;142;p26"/>
          <p:cNvPicPr preferRelativeResize="0"/>
          <p:nvPr/>
        </p:nvPicPr>
        <p:blipFill>
          <a:blip r:embed="rId4">
            <a:alphaModFix/>
          </a:blip>
          <a:stretch>
            <a:fillRect/>
          </a:stretch>
        </p:blipFill>
        <p:spPr>
          <a:xfrm>
            <a:off x="7656350" y="0"/>
            <a:ext cx="1487650" cy="91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